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97" r:id="rId3"/>
    <p:sldId id="306" r:id="rId4"/>
    <p:sldId id="298" r:id="rId5"/>
    <p:sldId id="300" r:id="rId6"/>
    <p:sldId id="261" r:id="rId7"/>
    <p:sldId id="299" r:id="rId8"/>
    <p:sldId id="301" r:id="rId9"/>
    <p:sldId id="302" r:id="rId10"/>
    <p:sldId id="303" r:id="rId11"/>
    <p:sldId id="305" r:id="rId12"/>
    <p:sldId id="307" r:id="rId13"/>
    <p:sldId id="308" r:id="rId14"/>
    <p:sldId id="309" r:id="rId15"/>
    <p:sldId id="311" r:id="rId16"/>
    <p:sldId id="310" r:id="rId17"/>
    <p:sldId id="312" r:id="rId18"/>
    <p:sldId id="315" r:id="rId19"/>
    <p:sldId id="316" r:id="rId20"/>
    <p:sldId id="317" r:id="rId21"/>
    <p:sldId id="313" r:id="rId22"/>
    <p:sldId id="314" r:id="rId23"/>
    <p:sldId id="318" r:id="rId24"/>
    <p:sldId id="321" r:id="rId25"/>
    <p:sldId id="320" r:id="rId26"/>
    <p:sldId id="322" r:id="rId27"/>
    <p:sldId id="319" r:id="rId28"/>
    <p:sldId id="262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4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1FA17-16E3-427A-BD67-9B46BF5AB929}" type="datetimeFigureOut">
              <a:rPr lang="ru-RU" smtClean="0"/>
              <a:t>20.12.2021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25087-6368-4A2E-B25A-655F88C59A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107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3781-BEF6-4F4A-9CC2-717F08C7A535}" type="datetime1">
              <a:rPr lang="ru-RU" smtClean="0"/>
              <a:t>23.12.2021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807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F4D7-9D13-46A4-BC27-983E1A436D06}" type="datetime1">
              <a:rPr lang="ru-RU" smtClean="0"/>
              <a:t>23.12.2021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055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8C9B-A121-4CDB-BA0D-297CE7F1F577}" type="datetime1">
              <a:rPr lang="ru-RU" smtClean="0"/>
              <a:t>23.12.2021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77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B83E-36CF-43E2-98AB-12E12DEEA504}" type="datetime1">
              <a:rPr lang="ru-RU" smtClean="0"/>
              <a:t>23.12.2021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904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3C3A-F332-4F9A-B911-5DA3B2D253A8}" type="datetime1">
              <a:rPr lang="ru-RU" smtClean="0"/>
              <a:t>23.12.2021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45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A5BE-7C57-419E-83AE-148FDFDF977D}" type="datetime1">
              <a:rPr lang="ru-RU" smtClean="0"/>
              <a:t>23.12.2021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160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CA1E-0743-45C9-9A4D-B977423F04DE}" type="datetime1">
              <a:rPr lang="ru-RU" smtClean="0"/>
              <a:t>23.12.2021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788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2BB07-FEAB-4D76-8707-FF8A55C94924}" type="datetime1">
              <a:rPr lang="ru-RU" smtClean="0"/>
              <a:t>23.12.2021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13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A280-125F-44C4-9ED0-4AC2B93E3EC6}" type="datetime1">
              <a:rPr lang="ru-RU" smtClean="0"/>
              <a:t>23.12.2021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38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D76DF-D229-4AB9-B4E0-86CDDD22A4B4}" type="datetime1">
              <a:rPr lang="ru-RU" smtClean="0"/>
              <a:t>23.12.2021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76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ACF3-78B5-4F3F-97E0-66E4A47EAB69}" type="datetime1">
              <a:rPr lang="ru-RU" smtClean="0"/>
              <a:t>23.12.2021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49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7548A-FE07-4E7D-B831-921BB80CED97}" type="datetime1">
              <a:rPr lang="ru-RU" smtClean="0"/>
              <a:t>23.12.2021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59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u.freepik.com/vectors/trave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br.com/ru/company/yandex/blog/273305/" TargetMode="External"/><Relationship Id="rId5" Type="http://schemas.openxmlformats.org/officeDocument/2006/relationships/image" Target="../media/image18.gif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mf6Zsr-n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i-malware.ru/analytics/Market_Analysis/user-and-entity-behavioral-analytics-ubaueb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2UE-UGtFLx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UE-UGtFLx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ttack.mitre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itre.ptsecurity.com/ru-RU/techniqu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abeam.com/siem-guide/ueba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i-malware.ru/analytics/Market_Analysis/user-and-entity-behavioral-analytics-ubaueb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CWR/OpenUBA/blob/master/images/framework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rdomracheva10.blogspot.com/2015/12/blog-post.html" TargetMode="External"/><Relationship Id="rId5" Type="http://schemas.openxmlformats.org/officeDocument/2006/relationships/hyperlink" Target="https://fb.ru/article/85582/vitruvianskiy-chelovek-leonardo-da-vinchi" TargetMode="External"/><Relationship Id="rId4" Type="http://schemas.openxmlformats.org/officeDocument/2006/relationships/hyperlink" Target="https://prominn.ru/wp-content/uploads/2018/06/mainpicioi2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an-topay.medium.com/yet-another-soar-design-3278194a71f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ogpoint.com/en/blog/ueba-user-and-entity-behavior-analytic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logpoint.com/en/blog/ueba-user-and-entity-behavior-analytic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lunk.com/en_us/data-insider/user-behavior-analytics-ueba.html" TargetMode="External"/><Relationship Id="rId7" Type="http://schemas.openxmlformats.org/officeDocument/2006/relationships/hyperlink" Target="https://www.guardsense.com/images/software/Operational01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n-topay.medium.com/yet-another-soar-design-3278194a71f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0338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952052" y="1858063"/>
            <a:ext cx="8714462" cy="345228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Поведенческий анализ</a:t>
            </a:r>
            <a:endParaRPr lang="ru-RU" altLang="ru-RU" sz="54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B04525-F42B-0A4F-A843-6E85C99DD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84C0F1B-FA62-4660-912F-01B28811F404}"/>
              </a:ext>
            </a:extLst>
          </p:cNvPr>
          <p:cNvSpPr/>
          <p:nvPr/>
        </p:nvSpPr>
        <p:spPr>
          <a:xfrm>
            <a:off x="1037230" y="4239880"/>
            <a:ext cx="444237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Фамилия Имя Отчество</a:t>
            </a:r>
          </a:p>
          <a:p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должность</a:t>
            </a:r>
            <a:b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Поиск метрик и очистка данных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10</a:t>
            </a:fld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36232EA6-18BB-4625-8202-29D147508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9925" y="6552064"/>
            <a:ext cx="3427567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3"/>
              </a:rPr>
              <a:t>https://ru.freepik.com/vectors/travel</a:t>
            </a:r>
            <a:r>
              <a:rPr lang="ru-RU" sz="1000" dirty="0"/>
              <a:t> </a:t>
            </a:r>
          </a:p>
          <a:p>
            <a:pPr algn="r"/>
            <a:endParaRPr lang="en-US" sz="1000" dirty="0"/>
          </a:p>
          <a:p>
            <a:pPr algn="r"/>
            <a:endParaRPr lang="ru-RU" sz="1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7D7D69-7D0D-4492-959B-0879B78FFF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951" y="1345878"/>
            <a:ext cx="4162212" cy="4162212"/>
          </a:xfrm>
          <a:prstGeom prst="rect">
            <a:avLst/>
          </a:prstGeom>
        </p:spPr>
      </p:pic>
      <p:pic>
        <p:nvPicPr>
          <p:cNvPr id="9218" name="Picture 2" descr="https://habrastorage.org/files/2eb/c3e/79e/2ebc3e79e506499098bafb4ff59603c3.gif">
            <a:extLst>
              <a:ext uri="{FF2B5EF4-FFF2-40B4-BE49-F238E27FC236}">
                <a16:creationId xmlns:a16="http://schemas.microsoft.com/office/drawing/2014/main" id="{45B1904D-4B9A-4831-BEF6-F31C657208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0" y="2492867"/>
            <a:ext cx="5785090" cy="187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A78132F-BB60-475F-AD63-8A2FCC63F22A}"/>
              </a:ext>
            </a:extLst>
          </p:cNvPr>
          <p:cNvSpPr/>
          <p:nvPr/>
        </p:nvSpPr>
        <p:spPr>
          <a:xfrm>
            <a:off x="838200" y="6510132"/>
            <a:ext cx="37273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dirty="0"/>
              <a:t> Источник: </a:t>
            </a:r>
            <a:r>
              <a:rPr lang="ru-RU" sz="1050" dirty="0">
                <a:hlinkClick r:id="rId6"/>
              </a:rPr>
              <a:t>https://habr.com/ru/company/yandex/blog/273305/</a:t>
            </a:r>
            <a:endParaRPr lang="ru-RU" sz="1050" dirty="0"/>
          </a:p>
        </p:txBody>
      </p:sp>
    </p:spTree>
    <p:extLst>
      <p:ext uri="{BB962C8B-B14F-4D97-AF65-F5344CB8AC3E}">
        <p14:creationId xmlns:p14="http://schemas.microsoft.com/office/powerpoint/2010/main" val="2338066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Создание профилей пользователей и других сущностей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11</a:t>
            </a:fld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36232EA6-18BB-4625-8202-29D147508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9925" y="6552064"/>
            <a:ext cx="3427567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3"/>
              </a:rPr>
              <a:t>https://youtu.be/umf6Zsr-nPg</a:t>
            </a:r>
            <a:r>
              <a:rPr lang="ru-RU" sz="1000" dirty="0"/>
              <a:t>  </a:t>
            </a:r>
          </a:p>
          <a:p>
            <a:pPr algn="r"/>
            <a:endParaRPr lang="en-US" sz="1000" dirty="0"/>
          </a:p>
          <a:p>
            <a:pPr algn="r"/>
            <a:endParaRPr lang="ru-RU" sz="1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2B50D6-A80A-40B7-B96A-844DF360C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99"/>
          <a:stretch/>
        </p:blipFill>
        <p:spPr>
          <a:xfrm>
            <a:off x="7660257" y="1137479"/>
            <a:ext cx="4035724" cy="34326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1ABE1D-FEC5-4790-BC82-234276721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548" y="1140152"/>
            <a:ext cx="4705709" cy="343000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E61172A-E59C-43A2-A671-EA94DB887E09}"/>
              </a:ext>
            </a:extLst>
          </p:cNvPr>
          <p:cNvSpPr/>
          <p:nvPr/>
        </p:nvSpPr>
        <p:spPr>
          <a:xfrm>
            <a:off x="603100" y="4613072"/>
            <a:ext cx="99690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Например, на основе данных 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сетевых коммуникаций,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аутентификации в ОС,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работы с ключевыми файлами и объектами,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операций с приложениями и сервисами,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изменения реестра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3371357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Моделирование шаблонов поведения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12</a:t>
            </a:fld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36232EA6-18BB-4625-8202-29D147508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835" y="6552064"/>
            <a:ext cx="6265658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3"/>
              </a:rPr>
              <a:t>https://www.anti-malware.ru/analytics/Market_Analysis/user-and-entity-behavioral-analytics-ubaueba</a:t>
            </a:r>
            <a:r>
              <a:rPr lang="ru-RU" sz="1000" dirty="0"/>
              <a:t> </a:t>
            </a:r>
          </a:p>
          <a:p>
            <a:pPr algn="r"/>
            <a:endParaRPr lang="en-US" sz="1000" dirty="0"/>
          </a:p>
          <a:p>
            <a:pPr algn="r"/>
            <a:endParaRPr lang="ru-RU" sz="1000" dirty="0"/>
          </a:p>
        </p:txBody>
      </p:sp>
      <p:pic>
        <p:nvPicPr>
          <p:cNvPr id="12290" name="Picture 2" descr="https://www.anti-malware.ru/files/adm/SecureTower-6-0/1/01.png">
            <a:extLst>
              <a:ext uri="{FF2B5EF4-FFF2-40B4-BE49-F238E27FC236}">
                <a16:creationId xmlns:a16="http://schemas.microsoft.com/office/drawing/2014/main" id="{FF5D5386-3DD3-4F88-9A84-8E07C493D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48" y="1031553"/>
            <a:ext cx="6009377" cy="546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www.anti-malware.ru/files/adm/SecureTower-6-0/1/01.png">
            <a:extLst>
              <a:ext uri="{FF2B5EF4-FFF2-40B4-BE49-F238E27FC236}">
                <a16:creationId xmlns:a16="http://schemas.microsoft.com/office/drawing/2014/main" id="{0E207E2A-145D-4AD2-8557-E70DDF89B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48" b="63870"/>
          <a:stretch/>
        </p:blipFill>
        <p:spPr bwMode="auto">
          <a:xfrm>
            <a:off x="5011259" y="1031552"/>
            <a:ext cx="6779688" cy="285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166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Моделирование шаблонов поведения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13</a:t>
            </a:fld>
            <a:endParaRPr lang="ru-RU"/>
          </a:p>
        </p:txBody>
      </p:sp>
      <p:pic>
        <p:nvPicPr>
          <p:cNvPr id="13314" name="Picture 2" descr="Готовим иерархическую кластеризацию или как я выявлял специализации у  резюме - OtherMedia">
            <a:extLst>
              <a:ext uri="{FF2B5EF4-FFF2-40B4-BE49-F238E27FC236}">
                <a16:creationId xmlns:a16="http://schemas.microsoft.com/office/drawing/2014/main" id="{A1CFB769-1067-4CEA-AD33-227956BB03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1" y="1107951"/>
            <a:ext cx="5679472" cy="546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B84D24-DD4C-4120-B2E1-3B6D10749BB7}"/>
              </a:ext>
            </a:extLst>
          </p:cNvPr>
          <p:cNvSpPr/>
          <p:nvPr/>
        </p:nvSpPr>
        <p:spPr>
          <a:xfrm>
            <a:off x="7069015" y="3325892"/>
            <a:ext cx="4284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Google Sans"/>
              </a:rPr>
              <a:t>Кластеризация по определенным группам или специализациям</a:t>
            </a:r>
            <a:endParaRPr lang="en-US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15312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Определение нормального состояния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14</a:t>
            </a:fld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ABB43FF-3F0B-40E4-BFB5-A508A1AB6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58" y="1218794"/>
            <a:ext cx="8549684" cy="49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57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Корреляция событий и поведенческого шаблона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15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6BC0B8C-1B29-4B96-A4D8-166318955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20" y="1300151"/>
            <a:ext cx="7899696" cy="4637684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31F81A76-1E66-42E7-9FEA-DD36FE559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209" y="6360965"/>
            <a:ext cx="6265658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4"/>
              </a:rPr>
              <a:t>https://youtu.be/2UE-UGtFLxk</a:t>
            </a:r>
            <a:r>
              <a:rPr lang="ru-RU" sz="1000" dirty="0"/>
              <a:t> </a:t>
            </a:r>
          </a:p>
          <a:p>
            <a:pPr algn="r"/>
            <a:endParaRPr lang="en-US" sz="1000" dirty="0"/>
          </a:p>
          <a:p>
            <a:pPr algn="r"/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2504796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Корреляция событий и поведенческого шаблона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16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31F81A76-1E66-42E7-9FEA-DD36FE559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209" y="6360965"/>
            <a:ext cx="6265658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3"/>
              </a:rPr>
              <a:t>https://youtu.be/2UE-UGtFLxk</a:t>
            </a:r>
            <a:r>
              <a:rPr lang="ru-RU" sz="1000" dirty="0"/>
              <a:t> </a:t>
            </a:r>
          </a:p>
          <a:p>
            <a:pPr algn="r"/>
            <a:endParaRPr lang="en-US" sz="1000" dirty="0"/>
          </a:p>
          <a:p>
            <a:pPr algn="r"/>
            <a:endParaRPr lang="ru-RU" sz="1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DE24A6-EC39-4878-AA17-9829FA41F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536" y="1427435"/>
            <a:ext cx="7837664" cy="443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65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295795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Регистрация отклонений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17</a:t>
            </a:fld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7B30BA9-9090-4F99-B2BA-7F72CBFB836B}"/>
              </a:ext>
            </a:extLst>
          </p:cNvPr>
          <p:cNvSpPr/>
          <p:nvPr/>
        </p:nvSpPr>
        <p:spPr>
          <a:xfrm>
            <a:off x="1274565" y="1674674"/>
            <a:ext cx="73461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Roboto"/>
              </a:rPr>
              <a:t>К примеру, обнаружены выбросы по: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Roboto"/>
              </a:rPr>
              <a:t>времени подключения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/>
              </a:rPr>
              <a:t>частоте подключений </a:t>
            </a:r>
            <a:endParaRPr lang="ru-RU" b="0" i="0" dirty="0">
              <a:effectLst/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Roboto"/>
              </a:rPr>
              <a:t>количестве рабочих транзакций (общение, обмен файлов и пр.)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Roboto"/>
              </a:rPr>
              <a:t>доступа по </a:t>
            </a:r>
            <a:r>
              <a:rPr lang="en-US" dirty="0">
                <a:latin typeface="Roboto"/>
              </a:rPr>
              <a:t>IP-</a:t>
            </a:r>
            <a:r>
              <a:rPr lang="ru-RU" dirty="0">
                <a:latin typeface="Roboto"/>
              </a:rPr>
              <a:t>адресу (</a:t>
            </a:r>
            <a:r>
              <a:rPr lang="en-US" dirty="0" err="1">
                <a:latin typeface="Roboto"/>
              </a:rPr>
              <a:t>GeoIP</a:t>
            </a:r>
            <a:r>
              <a:rPr lang="en-US" dirty="0">
                <a:latin typeface="Roboto"/>
              </a:rPr>
              <a:t> </a:t>
            </a:r>
            <a:r>
              <a:rPr lang="ru-RU" dirty="0">
                <a:latin typeface="Roboto"/>
              </a:rPr>
              <a:t>определяет другую страну)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Roboto"/>
              </a:rPr>
              <a:t>профил</a:t>
            </a:r>
            <a:r>
              <a:rPr lang="ru-RU" dirty="0">
                <a:latin typeface="Roboto"/>
              </a:rPr>
              <a:t>ю группы (разработчик начал вести себя как менеджер)</a:t>
            </a:r>
            <a:endParaRPr lang="en-US" b="0" i="0" dirty="0">
              <a:effectLst/>
              <a:latin typeface="Roboto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0BF877-5599-45E1-ACA7-4D843D776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622" y="3499132"/>
            <a:ext cx="4394439" cy="306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69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295795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Обнаружение отклонений. Способы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18</a:t>
            </a:fld>
            <a:endParaRPr lang="ru-RU"/>
          </a:p>
        </p:txBody>
      </p:sp>
      <p:pic>
        <p:nvPicPr>
          <p:cNvPr id="21506" name="Picture 2" descr="Анализ методов обнаружения аномалий для обнаружения сканирования портов |  Статья в журнале «Молодой ученый»">
            <a:extLst>
              <a:ext uri="{FF2B5EF4-FFF2-40B4-BE49-F238E27FC236}">
                <a16:creationId xmlns:a16="http://schemas.microsoft.com/office/drawing/2014/main" id="{B75BB0FD-30BB-4974-AA78-27D6DFF86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565" y="1183942"/>
            <a:ext cx="6831989" cy="455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94F2684-EE50-472B-9670-34E149EBDCC5}"/>
              </a:ext>
            </a:extLst>
          </p:cNvPr>
          <p:cNvSpPr/>
          <p:nvPr/>
        </p:nvSpPr>
        <p:spPr>
          <a:xfrm>
            <a:off x="1142680" y="5823541"/>
            <a:ext cx="91352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ru-RU" sz="1050" dirty="0"/>
            </a:br>
            <a:r>
              <a:rPr lang="ru-RU" sz="1050" dirty="0">
                <a:solidFill>
                  <a:srgbClr val="333333"/>
                </a:solidFill>
                <a:latin typeface="PT Sans"/>
              </a:rPr>
              <a:t>Кожевникова, И. С. Анализ методов обнаружения аномалий для обнаружения сканирования портов / И. С. Кожевникова. — Текст : непосредственный // Молодой ученый. — 2017. — № 14 (148). — С. 31-34. — URL: https://moluch.ru/archive/148/41829/ (дата обращения: 23.12.2021).</a:t>
            </a:r>
            <a:endParaRPr lang="ru-RU" sz="1050" dirty="0"/>
          </a:p>
        </p:txBody>
      </p:sp>
    </p:spTree>
    <p:extLst>
      <p:ext uri="{BB962C8B-B14F-4D97-AF65-F5344CB8AC3E}">
        <p14:creationId xmlns:p14="http://schemas.microsoft.com/office/powerpoint/2010/main" val="1232776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295795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Классификация вектора атаки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18ADB4-D42C-451C-8EAA-46A85598C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8" y="1104470"/>
            <a:ext cx="10932543" cy="5301341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67CCAB96-0211-4B8B-8CBF-5A0F35F53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209" y="6430148"/>
            <a:ext cx="6265658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4"/>
              </a:rPr>
              <a:t>https://attack.mitre.org/</a:t>
            </a:r>
            <a:r>
              <a:rPr lang="ru-RU" sz="1000" dirty="0"/>
              <a:t> </a:t>
            </a:r>
          </a:p>
          <a:p>
            <a:pPr algn="r"/>
            <a:endParaRPr lang="en-US" sz="1000" dirty="0"/>
          </a:p>
          <a:p>
            <a:pPr algn="r"/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21094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5276152-720A-40BD-97EB-0B1709BB0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Аналитика поведения пользователей ("UBA"), по определению </a:t>
            </a:r>
            <a:r>
              <a:rPr lang="ru-RU" dirty="0" err="1"/>
              <a:t>Gartner</a:t>
            </a:r>
            <a:r>
              <a:rPr lang="ru-RU" dirty="0"/>
              <a:t>, - это процесс кибербезопасности, направленный на обнаружение внутренних угроз, целевых атак и финансового мошенничества.</a:t>
            </a:r>
          </a:p>
          <a:p>
            <a:r>
              <a:rPr lang="ru-RU" dirty="0"/>
              <a:t> Решения UBA изучают модели поведения людей, а затем применяют алгоритмы и статистический анализ для обнаружения значимых аномалий в этих моделях - аномалий, указывающих на потенциальные угрозы.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Что это?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A128079-92C5-46FA-95A7-2CF61AE19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643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295795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Классификация вектора атаки 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20</a:t>
            </a:fld>
            <a:endParaRPr lang="ru-RU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67CCAB96-0211-4B8B-8CBF-5A0F35F53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209" y="6430148"/>
            <a:ext cx="6265658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3"/>
              </a:rPr>
              <a:t>https://mitre.ptsecurity.com/ru-RU/techniques</a:t>
            </a:r>
            <a:r>
              <a:rPr lang="ru-RU" sz="1000" dirty="0"/>
              <a:t> </a:t>
            </a:r>
          </a:p>
          <a:p>
            <a:pPr algn="r"/>
            <a:endParaRPr lang="en-US" sz="1000" dirty="0"/>
          </a:p>
          <a:p>
            <a:pPr algn="r"/>
            <a:endParaRPr lang="ru-RU" sz="1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7FBED8C-12EE-4EF6-A0BF-53DB7C5A21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248"/>
          <a:stretch/>
        </p:blipFill>
        <p:spPr>
          <a:xfrm>
            <a:off x="560717" y="1664966"/>
            <a:ext cx="11070566" cy="39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22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Оценка риска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21</a:t>
            </a:fld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36232EA6-18BB-4625-8202-29D147508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835" y="6552064"/>
            <a:ext cx="6265658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3"/>
              </a:rPr>
              <a:t>https://www.exabeam.com/siem-guide/ueba/</a:t>
            </a:r>
            <a:r>
              <a:rPr lang="ru-RU" sz="1000" dirty="0"/>
              <a:t> </a:t>
            </a:r>
            <a:endParaRPr lang="en-US" sz="1000" dirty="0"/>
          </a:p>
          <a:p>
            <a:pPr algn="r"/>
            <a:endParaRPr lang="ru-RU" sz="1000" dirty="0"/>
          </a:p>
        </p:txBody>
      </p:sp>
      <p:pic>
        <p:nvPicPr>
          <p:cNvPr id="15362" name="Picture 2" descr="https://www.exabeam.com/wp-content/uploads/2018/08/diagram-3@3x-1.png">
            <a:extLst>
              <a:ext uri="{FF2B5EF4-FFF2-40B4-BE49-F238E27FC236}">
                <a16:creationId xmlns:a16="http://schemas.microsoft.com/office/drawing/2014/main" id="{8BE2D5D1-2D7A-470A-B564-3001D071F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02" y="1378971"/>
            <a:ext cx="11406996" cy="339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E986E9-149B-463F-A019-37560D1AA4E1}"/>
              </a:ext>
            </a:extLst>
          </p:cNvPr>
          <p:cNvSpPr/>
          <p:nvPr/>
        </p:nvSpPr>
        <p:spPr>
          <a:xfrm>
            <a:off x="1946031" y="5109697"/>
            <a:ext cx="248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rgbClr val="474F58"/>
                </a:solidFill>
                <a:latin typeface="DINNextLTPro"/>
              </a:rPr>
              <a:t>Нормальное поведение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78B62F6-8EEA-4E16-A66A-A0A79B18C625}"/>
              </a:ext>
            </a:extLst>
          </p:cNvPr>
          <p:cNvSpPr/>
          <p:nvPr/>
        </p:nvSpPr>
        <p:spPr>
          <a:xfrm>
            <a:off x="6096000" y="5109697"/>
            <a:ext cx="5931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rgbClr val="474F58"/>
                </a:solidFill>
                <a:latin typeface="DINNextLTPro"/>
              </a:rPr>
              <a:t>Добавление метрики риска при аномальном поведении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404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Оценка риска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22</a:t>
            </a:fld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36232EA6-18BB-4625-8202-29D147508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835" y="6552064"/>
            <a:ext cx="6265658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3"/>
              </a:rPr>
              <a:t>https://www.anti-malware.ru/analytics/Market_Analysis/user-and-entity-behavioral-analytics-ubaueba</a:t>
            </a:r>
            <a:r>
              <a:rPr lang="ru-RU" sz="1000" dirty="0"/>
              <a:t> </a:t>
            </a:r>
          </a:p>
          <a:p>
            <a:pPr algn="r"/>
            <a:endParaRPr lang="en-US" sz="1000" dirty="0"/>
          </a:p>
          <a:p>
            <a:pPr algn="r"/>
            <a:endParaRPr lang="ru-RU" sz="1000" dirty="0"/>
          </a:p>
        </p:txBody>
      </p:sp>
      <p:pic>
        <p:nvPicPr>
          <p:cNvPr id="12290" name="Picture 2" descr="https://www.anti-malware.ru/files/adm/SecureTower-6-0/1/01.png">
            <a:extLst>
              <a:ext uri="{FF2B5EF4-FFF2-40B4-BE49-F238E27FC236}">
                <a16:creationId xmlns:a16="http://schemas.microsoft.com/office/drawing/2014/main" id="{FF5D5386-3DD3-4F88-9A84-8E07C493D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021530"/>
            <a:ext cx="5867400" cy="533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www.anti-malware.ru/files/adm/SecureTower-6-0/1/01.png">
            <a:extLst>
              <a:ext uri="{FF2B5EF4-FFF2-40B4-BE49-F238E27FC236}">
                <a16:creationId xmlns:a16="http://schemas.microsoft.com/office/drawing/2014/main" id="{3F71EF30-B870-4068-B187-659C554A1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21"/>
          <a:stretch/>
        </p:blipFill>
        <p:spPr bwMode="auto">
          <a:xfrm>
            <a:off x="668333" y="1857993"/>
            <a:ext cx="8139237" cy="464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273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Сценарии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23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DC821-6C17-44D5-8942-D476E2FEA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Большое количество сотрудников в компании – большая уязвимость. Внутреннюю угрозу сложно обнаружить даже в самых контролируемых учреждениях </a:t>
            </a:r>
          </a:p>
          <a:p>
            <a:pPr marL="0" indent="0">
              <a:buNone/>
            </a:pPr>
            <a:r>
              <a:rPr lang="ru-RU" dirty="0"/>
              <a:t>Что может произойти:</a:t>
            </a:r>
          </a:p>
          <a:p>
            <a:r>
              <a:rPr lang="ru-RU" dirty="0"/>
              <a:t>Сотрудники захотят уйти в другую профильную компанию. Будет использовано</a:t>
            </a:r>
            <a:r>
              <a:rPr lang="en-US" dirty="0"/>
              <a:t> </a:t>
            </a:r>
            <a:r>
              <a:rPr lang="ru-RU" dirty="0"/>
              <a:t>файловое облако</a:t>
            </a:r>
            <a:r>
              <a:rPr lang="en-US" dirty="0"/>
              <a:t> </a:t>
            </a:r>
            <a:r>
              <a:rPr lang="ru-RU" dirty="0"/>
              <a:t>для выгрузки конфиденциальной информации.</a:t>
            </a:r>
          </a:p>
          <a:p>
            <a:r>
              <a:rPr lang="ru-RU" dirty="0"/>
              <a:t>Информация с файлового облака может попасть в открытые источники и подорвать как репутацию компании, так и заключение сделок с клиентами.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P.s. </a:t>
            </a:r>
            <a:r>
              <a:rPr lang="ru-RU" dirty="0"/>
              <a:t>кража совершенно секретных данных Эдвардом Сноуденом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7683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Как можно избежать?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24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DC821-6C17-44D5-8942-D476E2FEA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На моменте планирования:</a:t>
            </a:r>
          </a:p>
          <a:p>
            <a:pPr lvl="1"/>
            <a:r>
              <a:rPr lang="ru-RU" dirty="0"/>
              <a:t>Отклонение от обычного шаблона поведения </a:t>
            </a:r>
          </a:p>
          <a:p>
            <a:pPr lvl="1"/>
            <a:r>
              <a:rPr lang="ru-RU" dirty="0"/>
              <a:t>Новые запросы доступа к коммерческим данным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моменте доступа к данным:</a:t>
            </a:r>
          </a:p>
          <a:p>
            <a:pPr lvl="1"/>
            <a:r>
              <a:rPr lang="ru-RU" dirty="0"/>
              <a:t>Мониторинг конфиденциальных папок и файлов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моменте перемещения данных:</a:t>
            </a:r>
          </a:p>
          <a:p>
            <a:pPr lvl="1"/>
            <a:r>
              <a:rPr lang="ru-RU" dirty="0"/>
              <a:t>Контроль копирования, перемещения данных в сетевом потоке </a:t>
            </a:r>
            <a:br>
              <a:rPr lang="ru-RU" dirty="0"/>
            </a:br>
            <a:r>
              <a:rPr lang="ru-RU" dirty="0"/>
              <a:t>(данные от </a:t>
            </a:r>
            <a:r>
              <a:rPr lang="en-US" dirty="0"/>
              <a:t>DLP</a:t>
            </a:r>
            <a:r>
              <a:rPr lang="ru-RU" dirty="0"/>
              <a:t>-систем)</a:t>
            </a:r>
          </a:p>
        </p:txBody>
      </p:sp>
    </p:spTree>
    <p:extLst>
      <p:ext uri="{BB962C8B-B14F-4D97-AF65-F5344CB8AC3E}">
        <p14:creationId xmlns:p14="http://schemas.microsoft.com/office/powerpoint/2010/main" val="1685942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Сценарии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25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DC821-6C17-44D5-8942-D476E2FEA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26" y="1586497"/>
            <a:ext cx="10952747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Фишинг – распространенная атака, которая использует методы социальной инженерии. Если доверенный аккаунт был взломан – как быстро будет обнаружена атака? </a:t>
            </a:r>
          </a:p>
          <a:p>
            <a:pPr marL="0" indent="0">
              <a:buNone/>
            </a:pPr>
            <a:r>
              <a:rPr lang="ru-RU" dirty="0"/>
              <a:t>Что произошло:</a:t>
            </a:r>
          </a:p>
          <a:p>
            <a:r>
              <a:rPr lang="ru-RU" dirty="0"/>
              <a:t>После успешной фишинговой атаки аккаунт системы управления базами данных компании </a:t>
            </a:r>
            <a:r>
              <a:rPr lang="en-US" dirty="0"/>
              <a:t>Anthem Blue</a:t>
            </a:r>
            <a:r>
              <a:rPr lang="ru-RU" dirty="0"/>
              <a:t> произвел запросы в базу данных патогенов.</a:t>
            </a:r>
          </a:p>
          <a:p>
            <a:r>
              <a:rPr lang="ru-RU" dirty="0"/>
              <a:t>Как результат – частные данные здоровья 80 миллионов человек были украдены.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P.s. </a:t>
            </a:r>
            <a:r>
              <a:rPr lang="ru-RU" dirty="0"/>
              <a:t>Каждый десятый американец имеет страховку от компании </a:t>
            </a:r>
            <a:r>
              <a:rPr lang="en-US" dirty="0"/>
              <a:t>Anthem Blue</a:t>
            </a:r>
            <a:r>
              <a:rPr lang="ru-RU" dirty="0"/>
              <a:t> </a:t>
            </a:r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0218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Как можно избежать?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26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DC821-6C17-44D5-8942-D476E2FEA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На моменте первичной компрометации:</a:t>
            </a:r>
          </a:p>
          <a:p>
            <a:pPr lvl="1"/>
            <a:r>
              <a:rPr lang="ru-RU" dirty="0"/>
              <a:t>Обнаружить подозрительные письма (по </a:t>
            </a:r>
            <a:r>
              <a:rPr lang="en-US" dirty="0"/>
              <a:t>IP-</a:t>
            </a:r>
            <a:r>
              <a:rPr lang="ru-RU" dirty="0"/>
              <a:t>адресам и содержимому)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моменте получения контроля и возможности управления:</a:t>
            </a:r>
          </a:p>
          <a:p>
            <a:pPr lvl="1"/>
            <a:r>
              <a:rPr lang="ru-RU" dirty="0"/>
              <a:t>Обнаружить выбросы по запросам к базе данных (ненормальное поведение аккаунта)</a:t>
            </a:r>
          </a:p>
          <a:p>
            <a:pPr lvl="1"/>
            <a:r>
              <a:rPr lang="ru-RU" dirty="0"/>
              <a:t>Определить вредоносные процессы в системе (удаленный доступ)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моменте запроса в базу данных:</a:t>
            </a:r>
          </a:p>
          <a:p>
            <a:pPr lvl="1"/>
            <a:r>
              <a:rPr lang="ru-RU" dirty="0"/>
              <a:t>Мониторинг запросов в базу</a:t>
            </a:r>
          </a:p>
          <a:p>
            <a:pPr lvl="1"/>
            <a:r>
              <a:rPr lang="ru-RU" dirty="0"/>
              <a:t>Необходим ли доступ пользователя ко всем персональным данным?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моменте получения данных:</a:t>
            </a:r>
          </a:p>
          <a:p>
            <a:pPr lvl="1"/>
            <a:r>
              <a:rPr lang="ru-RU" dirty="0"/>
              <a:t>Отслеживание перемещения данных в буфер обмена и на устройства вывода информации (съемные носители, печать на принтере)</a:t>
            </a:r>
          </a:p>
        </p:txBody>
      </p:sp>
    </p:spTree>
    <p:extLst>
      <p:ext uri="{BB962C8B-B14F-4D97-AF65-F5344CB8AC3E}">
        <p14:creationId xmlns:p14="http://schemas.microsoft.com/office/powerpoint/2010/main" val="2688075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Community open-source UBA</a:t>
            </a:r>
            <a:endParaRPr lang="ru-RU" sz="2400" b="1" dirty="0">
              <a:solidFill>
                <a:srgbClr val="FF0000"/>
              </a:solidFill>
            </a:endParaRP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27</a:t>
            </a:fld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36232EA6-18BB-4625-8202-29D147508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835" y="6552064"/>
            <a:ext cx="6265658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3"/>
              </a:rPr>
              <a:t>https://github.com/GACWR/OpenUBA/blob/master/images/framework.jpg</a:t>
            </a:r>
            <a:r>
              <a:rPr lang="en-US" sz="1000" dirty="0"/>
              <a:t> </a:t>
            </a:r>
            <a:endParaRPr lang="ru-RU" sz="1000" dirty="0"/>
          </a:p>
          <a:p>
            <a:pPr algn="r"/>
            <a:endParaRPr lang="en-US" sz="1000" dirty="0"/>
          </a:p>
          <a:p>
            <a:pPr algn="r"/>
            <a:endParaRPr lang="ru-RU" sz="1000" dirty="0"/>
          </a:p>
        </p:txBody>
      </p:sp>
      <p:pic>
        <p:nvPicPr>
          <p:cNvPr id="22530" name="Picture 2" descr="framework.jpg">
            <a:extLst>
              <a:ext uri="{FF2B5EF4-FFF2-40B4-BE49-F238E27FC236}">
                <a16:creationId xmlns:a16="http://schemas.microsoft.com/office/drawing/2014/main" id="{53DD1937-3BBD-4035-BB99-9E3055EE5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031" y="1063955"/>
            <a:ext cx="8525684" cy="531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393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338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037230" y="2437811"/>
            <a:ext cx="7488832" cy="23316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ru-RU" sz="5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ru-RU" altLang="ru-RU" sz="54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37230" y="4239880"/>
            <a:ext cx="444237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Фамилия Имя Отчество</a:t>
            </a:r>
          </a:p>
          <a:p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должность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11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fb.ru/misc/i/gallery/5410/144650.jpg">
            <a:extLst>
              <a:ext uri="{FF2B5EF4-FFF2-40B4-BE49-F238E27FC236}">
                <a16:creationId xmlns:a16="http://schemas.microsoft.com/office/drawing/2014/main" id="{0E5CFEE9-5194-4EEF-97A0-BBE95C1EA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24" y="3198423"/>
            <a:ext cx="2607707" cy="295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Смена парадигмы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A128079-92C5-46FA-95A7-2CF61AE19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</a:t>
            </a:fld>
            <a:endParaRPr lang="ru-RU"/>
          </a:p>
        </p:txBody>
      </p:sp>
      <p:sp>
        <p:nvSpPr>
          <p:cNvPr id="2" name="Стрелка: вверх 1">
            <a:extLst>
              <a:ext uri="{FF2B5EF4-FFF2-40B4-BE49-F238E27FC236}">
                <a16:creationId xmlns:a16="http://schemas.microsoft.com/office/drawing/2014/main" id="{FF5F3B11-93CB-4B68-92C4-D4388798A3D6}"/>
              </a:ext>
            </a:extLst>
          </p:cNvPr>
          <p:cNvSpPr/>
          <p:nvPr/>
        </p:nvSpPr>
        <p:spPr>
          <a:xfrm rot="9164763">
            <a:off x="4890526" y="2980111"/>
            <a:ext cx="616709" cy="1731710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5F030EF-B4CC-49E0-BC8C-AE75197E6E64}"/>
              </a:ext>
            </a:extLst>
          </p:cNvPr>
          <p:cNvSpPr/>
          <p:nvPr/>
        </p:nvSpPr>
        <p:spPr>
          <a:xfrm>
            <a:off x="663093" y="6319280"/>
            <a:ext cx="1041283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/>
              <a:t>Источники: </a:t>
            </a:r>
            <a:r>
              <a:rPr lang="en-US" sz="1100" dirty="0">
                <a:hlinkClick r:id="rId4"/>
              </a:rPr>
              <a:t>https://prominn.ru/wp-content/uploads/2018/06/mainpicioi2.png</a:t>
            </a:r>
            <a:r>
              <a:rPr lang="ru-RU" sz="1100" dirty="0"/>
              <a:t>, </a:t>
            </a:r>
            <a:r>
              <a:rPr lang="ru-RU" sz="1100" dirty="0">
                <a:hlinkClick r:id="rId5"/>
              </a:rPr>
              <a:t>https://fb.ru/article/85582/vitruvianskiy-chelovek-leonardo-da-vinchi</a:t>
            </a:r>
            <a:r>
              <a:rPr lang="ru-RU" sz="1100" dirty="0"/>
              <a:t>, </a:t>
            </a:r>
            <a:r>
              <a:rPr lang="en-US" sz="1100" dirty="0">
                <a:hlinkClick r:id="rId6"/>
              </a:rPr>
              <a:t>http://irdomracheva10.blogspot.com/2015/12/blog-post.html</a:t>
            </a:r>
            <a:r>
              <a:rPr lang="ru-RU" sz="1100" dirty="0"/>
              <a:t>    </a:t>
            </a:r>
          </a:p>
        </p:txBody>
      </p:sp>
      <p:pic>
        <p:nvPicPr>
          <p:cNvPr id="10244" name="Picture 4" descr="https://3.bp.blogspot.com/-eUTAGCAJxjg/W5AwyOYLHLI/AAAAAAAAIDY/A7tLt6abiHUx5NrJeUhEWZ-kxKx5IFASwCLcBGAs/s1600/7.1.6.jpg">
            <a:extLst>
              <a:ext uri="{FF2B5EF4-FFF2-40B4-BE49-F238E27FC236}">
                <a16:creationId xmlns:a16="http://schemas.microsoft.com/office/drawing/2014/main" id="{70347233-9B0A-4D96-9B9B-A6162C071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421" y="3996357"/>
            <a:ext cx="3977526" cy="223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18611FD-5B2A-4AD7-AD40-E12884233A0B}"/>
              </a:ext>
            </a:extLst>
          </p:cNvPr>
          <p:cNvSpPr/>
          <p:nvPr/>
        </p:nvSpPr>
        <p:spPr>
          <a:xfrm>
            <a:off x="2732429" y="2346719"/>
            <a:ext cx="2611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 err="1"/>
              <a:t>Датацентричный</a:t>
            </a:r>
            <a:r>
              <a:rPr lang="ru-RU" dirty="0"/>
              <a:t> подход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D611887-702F-4BC6-BF02-36331AA8303D}"/>
              </a:ext>
            </a:extLst>
          </p:cNvPr>
          <p:cNvSpPr/>
          <p:nvPr/>
        </p:nvSpPr>
        <p:spPr>
          <a:xfrm>
            <a:off x="4181719" y="4611406"/>
            <a:ext cx="3074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/>
              <a:t>Человекоцентричный</a:t>
            </a:r>
            <a:r>
              <a:rPr lang="ru-RU" dirty="0"/>
              <a:t> и </a:t>
            </a:r>
            <a:r>
              <a:rPr lang="ru-RU" dirty="0" err="1"/>
              <a:t>системоцентричный</a:t>
            </a:r>
            <a:r>
              <a:rPr lang="ru-RU" dirty="0"/>
              <a:t> подходы</a:t>
            </a:r>
          </a:p>
        </p:txBody>
      </p:sp>
      <p:pic>
        <p:nvPicPr>
          <p:cNvPr id="10246" name="Picture 6" descr="https://prominn.ru/wp-content/uploads/2018/06/mainpicioi2.png">
            <a:extLst>
              <a:ext uri="{FF2B5EF4-FFF2-40B4-BE49-F238E27FC236}">
                <a16:creationId xmlns:a16="http://schemas.microsoft.com/office/drawing/2014/main" id="{EF6FB7BE-C80D-450D-A601-A1A2DDBC0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166" y="920165"/>
            <a:ext cx="2873731" cy="212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788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5276152-720A-40BD-97EB-0B1709BB0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67" y="6612711"/>
            <a:ext cx="10515600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2"/>
              </a:rPr>
              <a:t>https://can-topay.medium.com/yet-another-soar-design-3278194a71f5</a:t>
            </a:r>
            <a:endParaRPr lang="ru-RU" sz="1000" dirty="0"/>
          </a:p>
          <a:p>
            <a:pPr algn="r"/>
            <a:endParaRPr lang="en-US" sz="1000" dirty="0"/>
          </a:p>
          <a:p>
            <a:pPr algn="r"/>
            <a:endParaRPr lang="ru-RU" sz="10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UBA </a:t>
            </a:r>
            <a:r>
              <a:rPr lang="ru-RU" sz="2400" b="1" dirty="0">
                <a:solidFill>
                  <a:srgbClr val="FF0000"/>
                </a:solidFill>
              </a:rPr>
              <a:t>или </a:t>
            </a:r>
            <a:r>
              <a:rPr lang="en-US" sz="2400" b="1" dirty="0">
                <a:solidFill>
                  <a:srgbClr val="FF0000"/>
                </a:solidFill>
              </a:rPr>
              <a:t>UEBA</a:t>
            </a:r>
            <a:r>
              <a:rPr lang="ru-RU" sz="2400" b="1" dirty="0">
                <a:solidFill>
                  <a:srgbClr val="FF0000"/>
                </a:solidFill>
              </a:rPr>
              <a:t>?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Или же </a:t>
            </a:r>
            <a:r>
              <a:rPr lang="en-US" sz="2400" b="1" dirty="0">
                <a:solidFill>
                  <a:srgbClr val="FF0000"/>
                </a:solidFill>
              </a:rPr>
              <a:t>SIEM </a:t>
            </a:r>
            <a:r>
              <a:rPr lang="ru-RU" sz="2400" b="1" dirty="0">
                <a:solidFill>
                  <a:srgbClr val="FF0000"/>
                </a:solidFill>
              </a:rPr>
              <a:t>и </a:t>
            </a:r>
            <a:r>
              <a:rPr lang="en-US" sz="2400" b="1" dirty="0">
                <a:solidFill>
                  <a:srgbClr val="FF0000"/>
                </a:solidFill>
              </a:rPr>
              <a:t>SOAR?</a:t>
            </a:r>
            <a:endParaRPr lang="ru-RU" sz="2400" b="1" dirty="0">
              <a:solidFill>
                <a:srgbClr val="FF0000"/>
              </a:solidFill>
            </a:endParaRP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3074" name="Picture 2" descr="https://miro.medium.com/max/1400/1*hvIqgmuc3DTHvflNa8n7Bw.jpeg">
            <a:extLst>
              <a:ext uri="{FF2B5EF4-FFF2-40B4-BE49-F238E27FC236}">
                <a16:creationId xmlns:a16="http://schemas.microsoft.com/office/drawing/2014/main" id="{7EA69B48-54BB-4E55-89EA-0E376B1D7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666" y="1076744"/>
            <a:ext cx="9740667" cy="54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трелка: вверх 1">
            <a:extLst>
              <a:ext uri="{FF2B5EF4-FFF2-40B4-BE49-F238E27FC236}">
                <a16:creationId xmlns:a16="http://schemas.microsoft.com/office/drawing/2014/main" id="{2D62451E-0FA1-4321-9364-425587618DBE}"/>
              </a:ext>
            </a:extLst>
          </p:cNvPr>
          <p:cNvSpPr/>
          <p:nvPr/>
        </p:nvSpPr>
        <p:spPr>
          <a:xfrm rot="19452566">
            <a:off x="6789861" y="2957584"/>
            <a:ext cx="655608" cy="2046987"/>
          </a:xfrm>
          <a:prstGeom prst="upArrow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F54357-FC8E-40CE-B0BE-D89083B5F055}"/>
              </a:ext>
            </a:extLst>
          </p:cNvPr>
          <p:cNvSpPr/>
          <p:nvPr/>
        </p:nvSpPr>
        <p:spPr>
          <a:xfrm>
            <a:off x="5746865" y="967802"/>
            <a:ext cx="698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57575"/>
                </a:solidFill>
                <a:latin typeface="sohne"/>
              </a:rPr>
              <a:t>SOAR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02DD8C4-FAA8-4498-9F7B-FB43F24D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012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UBA </a:t>
            </a:r>
            <a:r>
              <a:rPr lang="ru-RU" sz="2400" b="1" dirty="0">
                <a:solidFill>
                  <a:srgbClr val="FF0000"/>
                </a:solidFill>
              </a:rPr>
              <a:t>или </a:t>
            </a:r>
            <a:r>
              <a:rPr lang="en-US" sz="2400" b="1" dirty="0">
                <a:solidFill>
                  <a:srgbClr val="FF0000"/>
                </a:solidFill>
              </a:rPr>
              <a:t>UEBA</a:t>
            </a:r>
            <a:r>
              <a:rPr lang="ru-RU" sz="2400" b="1" dirty="0">
                <a:solidFill>
                  <a:srgbClr val="FF0000"/>
                </a:solidFill>
              </a:rPr>
              <a:t>?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Или же </a:t>
            </a:r>
            <a:r>
              <a:rPr lang="en-US" sz="2400" b="1" dirty="0">
                <a:solidFill>
                  <a:srgbClr val="FF0000"/>
                </a:solidFill>
              </a:rPr>
              <a:t>SIEM </a:t>
            </a:r>
            <a:r>
              <a:rPr lang="ru-RU" sz="2400" b="1" dirty="0">
                <a:solidFill>
                  <a:srgbClr val="FF0000"/>
                </a:solidFill>
              </a:rPr>
              <a:t>и </a:t>
            </a:r>
            <a:r>
              <a:rPr lang="en-US" sz="2400" b="1" dirty="0">
                <a:solidFill>
                  <a:srgbClr val="FF0000"/>
                </a:solidFill>
              </a:rPr>
              <a:t>SOAR?</a:t>
            </a:r>
            <a:endParaRPr lang="ru-RU" sz="2400" b="1" dirty="0">
              <a:solidFill>
                <a:srgbClr val="FF0000"/>
              </a:solidFill>
            </a:endParaRP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6146" name="Picture 2" descr="SIEM VS UEBA Инфографика">
            <a:extLst>
              <a:ext uri="{FF2B5EF4-FFF2-40B4-BE49-F238E27FC236}">
                <a16:creationId xmlns:a16="http://schemas.microsoft.com/office/drawing/2014/main" id="{49B9982A-733D-4F7B-ABF7-DF911EBCE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819" y="1073123"/>
            <a:ext cx="5780928" cy="543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4CD7B89C-8309-489B-B87C-05D39DD1DDEC}"/>
              </a:ext>
            </a:extLst>
          </p:cNvPr>
          <p:cNvSpPr txBox="1">
            <a:spLocks/>
          </p:cNvSpPr>
          <p:nvPr/>
        </p:nvSpPr>
        <p:spPr>
          <a:xfrm>
            <a:off x="838200" y="6634708"/>
            <a:ext cx="10515600" cy="2175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ru-RU" sz="1000"/>
              <a:t>Источник: </a:t>
            </a:r>
            <a:r>
              <a:rPr lang="en-US" sz="1000">
                <a:hlinkClick r:id="rId4"/>
              </a:rPr>
              <a:t>https://www.logpoint.com/en/blog/ueba-user-and-entity-behavior-analytics/</a:t>
            </a:r>
            <a:r>
              <a:rPr lang="en-US" sz="1000"/>
              <a:t> </a:t>
            </a:r>
          </a:p>
          <a:p>
            <a:pPr algn="r"/>
            <a:endParaRPr lang="ru-RU" sz="1000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42CD3AD-FA50-4E1F-A0E8-9CE13C7C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71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41"/>
          <a:stretch/>
        </p:blipFill>
        <p:spPr>
          <a:xfrm>
            <a:off x="0" y="-12448"/>
            <a:ext cx="12192000" cy="1022713"/>
          </a:xfrm>
          <a:prstGeom prst="rect">
            <a:avLst/>
          </a:prstGeom>
        </p:spPr>
      </p:pic>
      <p:pic>
        <p:nvPicPr>
          <p:cNvPr id="2050" name="Picture 2" descr="https://habrastorage.org/r/w1560/webt/gu/v0/5q/guv05qbqa9u-icpm96r4sobxq3u.png">
            <a:extLst>
              <a:ext uri="{FF2B5EF4-FFF2-40B4-BE49-F238E27FC236}">
                <a16:creationId xmlns:a16="http://schemas.microsoft.com/office/drawing/2014/main" id="{DA687BCA-D276-4A6E-9AA9-BF92141CD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94" y="1010265"/>
            <a:ext cx="8939242" cy="575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researchgate.net/profile/Ali-Zolait/publication/336259455/figure/fig2/AS:902082555043841@1592084649411/User-Entity-Behavior-Analytics-Model.ppm">
            <a:extLst>
              <a:ext uri="{FF2B5EF4-FFF2-40B4-BE49-F238E27FC236}">
                <a16:creationId xmlns:a16="http://schemas.microsoft.com/office/drawing/2014/main" id="{E6C8A229-2469-471E-9A5E-9CCBFDCCD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181" y="1010265"/>
            <a:ext cx="3963569" cy="374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CCC2048-9E56-47CC-8DBF-CFB66E33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448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5276152-720A-40BD-97EB-0B1709BB0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486" y="6612711"/>
            <a:ext cx="9834113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2"/>
              </a:rPr>
              <a:t>https://www.logpoint.com/en/blog/ueba-user-and-entity-behavior-analytics/</a:t>
            </a:r>
            <a:r>
              <a:rPr lang="en-US" sz="1000" dirty="0"/>
              <a:t> </a:t>
            </a:r>
          </a:p>
          <a:p>
            <a:pPr algn="r"/>
            <a:endParaRPr lang="ru-RU" sz="10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5124" name="Picture 4" descr="Best Practices for UEBA Infographic">
            <a:extLst>
              <a:ext uri="{FF2B5EF4-FFF2-40B4-BE49-F238E27FC236}">
                <a16:creationId xmlns:a16="http://schemas.microsoft.com/office/drawing/2014/main" id="{EB431000-D7FD-48B2-BE0F-16C93C1B3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678" y="941765"/>
            <a:ext cx="6627210" cy="572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5142FE4-B2D4-416B-86B6-237EDF7E0A28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Что нужно знать при интеграции </a:t>
            </a:r>
            <a:r>
              <a:rPr lang="en-US" sz="2400" b="1" dirty="0">
                <a:solidFill>
                  <a:srgbClr val="FF0000"/>
                </a:solidFill>
              </a:rPr>
              <a:t>UEBA?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B234A3C-22E8-4BD6-8BAE-B249D8C7C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92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FF0000"/>
                </a:solidFill>
              </a:rPr>
              <a:t>Источники данных </a:t>
            </a:r>
            <a:r>
              <a:rPr lang="en-US" sz="2400" b="1" dirty="0">
                <a:solidFill>
                  <a:srgbClr val="FF0000"/>
                </a:solidFill>
              </a:rPr>
              <a:t>UEBA</a:t>
            </a:r>
            <a:endParaRPr lang="ru-RU" sz="2400" b="1" dirty="0">
              <a:solidFill>
                <a:srgbClr val="FF0000"/>
              </a:solidFill>
            </a:endParaRP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4CD7B89C-8309-489B-B87C-05D39DD1DDEC}"/>
              </a:ext>
            </a:extLst>
          </p:cNvPr>
          <p:cNvSpPr txBox="1">
            <a:spLocks/>
          </p:cNvSpPr>
          <p:nvPr/>
        </p:nvSpPr>
        <p:spPr>
          <a:xfrm>
            <a:off x="5175849" y="6538441"/>
            <a:ext cx="5403018" cy="2175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3"/>
              </a:rPr>
              <a:t>https://www.splunk.com/en_us/data-insider/user-behavior-analytics-ueba.html</a:t>
            </a:r>
            <a:r>
              <a:rPr lang="en-US" sz="1000" dirty="0"/>
              <a:t> </a:t>
            </a:r>
          </a:p>
          <a:p>
            <a:pPr algn="r"/>
            <a:endParaRPr lang="ru-RU" sz="1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5A2321-34E9-407E-861D-AC939E4D3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7543" y="4628467"/>
            <a:ext cx="6751324" cy="1807173"/>
          </a:xfrm>
          <a:prstGeom prst="rect">
            <a:avLst/>
          </a:prstGeom>
        </p:spPr>
      </p:pic>
      <p:pic>
        <p:nvPicPr>
          <p:cNvPr id="7172" name="Picture 4" descr="https://www.guardsense.com/images/software/Operational01.png">
            <a:extLst>
              <a:ext uri="{FF2B5EF4-FFF2-40B4-BE49-F238E27FC236}">
                <a16:creationId xmlns:a16="http://schemas.microsoft.com/office/drawing/2014/main" id="{C340B8F0-E238-41E6-88BF-ECCDBA7C4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83" y="1490200"/>
            <a:ext cx="5588300" cy="289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AF6FAA8B-8C93-4394-856A-275229DDB720}"/>
              </a:ext>
            </a:extLst>
          </p:cNvPr>
          <p:cNvSpPr txBox="1">
            <a:spLocks/>
          </p:cNvSpPr>
          <p:nvPr/>
        </p:nvSpPr>
        <p:spPr>
          <a:xfrm>
            <a:off x="838200" y="4364924"/>
            <a:ext cx="10515600" cy="2175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7"/>
              </a:rPr>
              <a:t>https://www.guardsense.com/images/software/Operational01.png</a:t>
            </a:r>
            <a:r>
              <a:rPr lang="en-US" sz="1000" dirty="0"/>
              <a:t> </a:t>
            </a:r>
            <a:endParaRPr lang="ru-RU" sz="1000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47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Playbooks</a:t>
            </a:r>
            <a:endParaRPr lang="ru-RU" sz="2400" b="1" dirty="0">
              <a:solidFill>
                <a:srgbClr val="FF0000"/>
              </a:solidFill>
            </a:endParaRP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9</a:t>
            </a:fld>
            <a:endParaRPr lang="ru-RU"/>
          </a:p>
        </p:txBody>
      </p:sp>
      <p:pic>
        <p:nvPicPr>
          <p:cNvPr id="8194" name="Picture 2" descr="https://miro.medium.com/max/700/1*vE_GpLzn3YtKgl-auYq-kA.png">
            <a:extLst>
              <a:ext uri="{FF2B5EF4-FFF2-40B4-BE49-F238E27FC236}">
                <a16:creationId xmlns:a16="http://schemas.microsoft.com/office/drawing/2014/main" id="{745B96DA-CE43-42AC-B0F6-4803C95A5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143125"/>
            <a:ext cx="6667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Объект 2">
            <a:extLst>
              <a:ext uri="{FF2B5EF4-FFF2-40B4-BE49-F238E27FC236}">
                <a16:creationId xmlns:a16="http://schemas.microsoft.com/office/drawing/2014/main" id="{36232EA6-18BB-4625-8202-29D147508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67" y="6612711"/>
            <a:ext cx="10515600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4"/>
              </a:rPr>
              <a:t>https://can-topay.medium.com/yet-another-soar-design-3278194a71f5</a:t>
            </a:r>
            <a:endParaRPr lang="ru-RU" sz="1000" dirty="0"/>
          </a:p>
          <a:p>
            <a:pPr algn="r"/>
            <a:endParaRPr lang="en-US" sz="1000" dirty="0"/>
          </a:p>
          <a:p>
            <a:pPr algn="r"/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2357034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9189</TotalTime>
  <Words>908</Words>
  <Application>Microsoft Office PowerPoint</Application>
  <PresentationFormat>Широкоэкранный</PresentationFormat>
  <Paragraphs>128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DINNextLTPro</vt:lpstr>
      <vt:lpstr>Google Sans</vt:lpstr>
      <vt:lpstr>PT Sans</vt:lpstr>
      <vt:lpstr>Roboto</vt:lpstr>
      <vt:lpstr>sohne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Пырьев Михаил Сергеевич</dc:creator>
  <cp:lastModifiedBy> </cp:lastModifiedBy>
  <cp:revision>182</cp:revision>
  <dcterms:created xsi:type="dcterms:W3CDTF">2020-07-22T09:29:31Z</dcterms:created>
  <dcterms:modified xsi:type="dcterms:W3CDTF">2021-12-23T12:56:36Z</dcterms:modified>
</cp:coreProperties>
</file>